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4" r:id="rId4"/>
    <p:sldId id="259" r:id="rId5"/>
    <p:sldId id="260" r:id="rId6"/>
    <p:sldId id="263" r:id="rId7"/>
    <p:sldId id="264" r:id="rId8"/>
    <p:sldId id="261" r:id="rId9"/>
    <p:sldId id="265" r:id="rId10"/>
    <p:sldId id="266" r:id="rId11"/>
    <p:sldId id="267" r:id="rId12"/>
    <p:sldId id="268" r:id="rId13"/>
    <p:sldId id="293" r:id="rId14"/>
    <p:sldId id="294" r:id="rId15"/>
    <p:sldId id="269" r:id="rId16"/>
    <p:sldId id="270" r:id="rId17"/>
    <p:sldId id="296" r:id="rId18"/>
    <p:sldId id="289" r:id="rId19"/>
    <p:sldId id="288" r:id="rId20"/>
    <p:sldId id="271" r:id="rId21"/>
    <p:sldId id="272" r:id="rId22"/>
    <p:sldId id="290" r:id="rId23"/>
    <p:sldId id="292" r:id="rId24"/>
    <p:sldId id="298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97" r:id="rId33"/>
    <p:sldId id="286" r:id="rId34"/>
    <p:sldId id="287" r:id="rId35"/>
    <p:sldId id="295" r:id="rId36"/>
    <p:sldId id="280" r:id="rId37"/>
    <p:sldId id="281" r:id="rId38"/>
    <p:sldId id="282" r:id="rId39"/>
    <p:sldId id="283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C86A14-900B-4426-86E1-914C25C385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7F7E267-5659-4982-BDDE-FC40969B3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F1EA3E-8E81-4D65-A225-6F3545624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6FAD-D5DF-402B-ACEC-7DE5E3E0E8BF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C7AAD8-FBD4-445E-BF44-2C2E8F663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BFFC07-2259-4C68-AEE3-B0307A624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FF64-E4E1-4323-9A7E-07AE1EC0A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195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057854-83EF-4EAC-A18D-808B8AC06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89C7B4-4244-4C65-962E-9799109D8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3B8D41-4055-4F09-B14F-67913F61D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6FAD-D5DF-402B-ACEC-7DE5E3E0E8BF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1E87AA-6BBE-4AF5-97C6-6AFE32E3F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DEB9D1-2730-4EF4-8A7A-413B9A97D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FF64-E4E1-4323-9A7E-07AE1EC0A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259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97214E-8828-4664-B1E9-CC4931849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418EA7-C3F0-458D-9DA5-15396C54BA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46C977-C1A5-41D4-A195-F36A373D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6FAD-D5DF-402B-ACEC-7DE5E3E0E8BF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B30F36-A8A9-4C30-A61F-C5057174C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6DFF0B-32EC-4130-8755-D05EC479B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FF64-E4E1-4323-9A7E-07AE1EC0A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42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0E6121-DF8B-4201-AF9A-ECFC16ED2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4FC8E9-690F-4492-A4CD-BCE131C108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C766692-E224-4879-B83C-11EC8A015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941310-EAB1-47D9-9A8D-DD8C5E2D3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6FAD-D5DF-402B-ACEC-7DE5E3E0E8BF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214B2B-501F-4AF1-A86C-130A5001F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EDFA09-FF1E-4487-8F88-0B9B2754F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FF64-E4E1-4323-9A7E-07AE1EC0A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503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F33817-8975-48F4-ACE3-CD7539E3F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BFCB35-18A5-4312-838D-2957E808FE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7702AA0-3A69-495C-9BD0-9D53DD8B15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649644E-7899-4655-A37C-19E79F760D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B389725-3469-42E7-AB57-46491083E6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4E342AE-C4CF-472E-A9BD-C1DEA4BE8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6FAD-D5DF-402B-ACEC-7DE5E3E0E8BF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7D82344-E5F2-4B94-91B3-CEF4EE378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3D1770A-DDFF-4A69-97CC-EC09495B0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FF64-E4E1-4323-9A7E-07AE1EC0A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540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1BDB73-AFEA-4E37-93A3-8BF718C6F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1C0BCDB-C940-4850-9CB0-9CAD3B1CC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6FAD-D5DF-402B-ACEC-7DE5E3E0E8BF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743F918-7438-4528-9477-45B0C32C0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CB2F852-1DED-4287-9AAB-E9C2A316D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FF64-E4E1-4323-9A7E-07AE1EC0A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764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B9D252C-CBBF-4CCB-A3BD-9D199F922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6FAD-D5DF-402B-ACEC-7DE5E3E0E8BF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5909374-9D7F-4477-8B6A-3C4CBB99B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7E77C3B-A218-4F1B-BEAE-7EDE2EBF3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FF64-E4E1-4323-9A7E-07AE1EC0A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241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5286E-D911-44C0-A49A-62EB70DC9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0DD969-FD06-4048-A924-582D85FC3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56152BD-B0E9-4F32-ADA0-558802F093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CFAE516-43AD-442B-8455-3942EBAE0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6FAD-D5DF-402B-ACEC-7DE5E3E0E8BF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0FFB87-7088-4B2D-9797-7F1B1B2D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FE0EFD-0103-4921-BA30-1A8F0531D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FF64-E4E1-4323-9A7E-07AE1EC0A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82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1AF647-2396-4E49-9A11-928C83D7A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2D6AD81-0C6D-4214-A66C-8ADC6201AA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C3F07CC-4838-45D3-A05B-223DFAB54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A558EA0-A750-4CE0-B689-0F66ABD18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6FAD-D5DF-402B-ACEC-7DE5E3E0E8BF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0CCC98C-8AC4-408D-9A98-50F00371E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AA6A20B-E389-4AAC-9A67-C9B8AA8DC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FF64-E4E1-4323-9A7E-07AE1EC0A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882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8C2473-163C-4F4D-9A14-94AD28456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B40758E-10FD-49CA-88C3-49B398BB7B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229304-E028-4D7A-B663-4139A5261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6FAD-D5DF-402B-ACEC-7DE5E3E0E8BF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F3E826-613A-49C8-955B-2D193414F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9DD5A3-B969-4661-B95D-3BE57398E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FF64-E4E1-4323-9A7E-07AE1EC0A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398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25AE34-98C0-4EE5-8C51-4B0FDEB667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658BDFF-FAAA-4BC1-92F7-4CCDF3E2E0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99F20E-62BF-49D1-AA70-D8D8D563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6FAD-D5DF-402B-ACEC-7DE5E3E0E8BF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1B7A45-267E-402B-ACDB-C3F00ADEB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6FD3E3-147B-415C-B6DB-1F6C305C2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FF64-E4E1-4323-9A7E-07AE1EC0A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869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9F0FD7-0BAE-4E7E-8D61-FEDB81F8C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08999A-6B4A-44C4-9AF7-1ADB40D05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00DD4C-1FC2-43FE-8D3B-629BCD2B1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36FAD-D5DF-402B-ACEC-7DE5E3E0E8BF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DA3E4F-2DA8-45CA-B494-F403C9F7A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486BAC-5467-4A20-AD6C-D6F5667D36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2FF64-E4E1-4323-9A7E-07AE1EC0A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293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езентация лекции 3, 2012 &amp;quot;Психические процессы личности&amp;quot;">
            <a:extLst>
              <a:ext uri="{FF2B5EF4-FFF2-40B4-BE49-F238E27FC236}">
                <a16:creationId xmlns:a16="http://schemas.microsoft.com/office/drawing/2014/main" id="{A9A8D40E-4E9E-4F57-BD9B-16589C794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6858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379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сихические процессы. Органы чувств - презентация онлайн">
            <a:extLst>
              <a:ext uri="{FF2B5EF4-FFF2-40B4-BE49-F238E27FC236}">
                <a16:creationId xmlns:a16="http://schemas.microsoft.com/office/drawing/2014/main" id="{00D98E71-7AF3-4268-ABA9-DD98367A7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923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player.myshared.ru/6/757359/slides/slide_3.jpg">
            <a:extLst>
              <a:ext uri="{FF2B5EF4-FFF2-40B4-BE49-F238E27FC236}">
                <a16:creationId xmlns:a16="http://schemas.microsoft.com/office/drawing/2014/main" id="{130C40CB-98BA-47EE-9FE6-1058DC051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584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резентация по психологии на тему &amp;quot;Познавательные психические процессы&amp;quot;">
            <a:extLst>
              <a:ext uri="{FF2B5EF4-FFF2-40B4-BE49-F238E27FC236}">
                <a16:creationId xmlns:a16="http://schemas.microsoft.com/office/drawing/2014/main" id="{A30874F4-DD67-4595-B50D-86632462E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747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тема 2.1. ощущение">
            <a:extLst>
              <a:ext uri="{FF2B5EF4-FFF2-40B4-BE49-F238E27FC236}">
                <a16:creationId xmlns:a16="http://schemas.microsoft.com/office/drawing/2014/main" id="{9F075F5D-C003-4CC9-A32F-51537B44D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525" y="1147763"/>
            <a:ext cx="6076950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110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player.myshared.ru/6/757359/slides/slide_5.jpg">
            <a:extLst>
              <a:ext uri="{FF2B5EF4-FFF2-40B4-BE49-F238E27FC236}">
                <a16:creationId xmlns:a16="http://schemas.microsoft.com/office/drawing/2014/main" id="{3E1F8C3D-FE56-4EDE-B425-47FBBC42D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372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player.myshared.ru/6/757359/slides/slide_6.jpg">
            <a:extLst>
              <a:ext uri="{FF2B5EF4-FFF2-40B4-BE49-F238E27FC236}">
                <a16:creationId xmlns:a16="http://schemas.microsoft.com/office/drawing/2014/main" id="{DAE14BED-C10C-4BBC-B5A5-D94C5A97D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259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player.myshared.ru/6/757359/slides/slide_7.jpg">
            <a:extLst>
              <a:ext uri="{FF2B5EF4-FFF2-40B4-BE49-F238E27FC236}">
                <a16:creationId xmlns:a16="http://schemas.microsoft.com/office/drawing/2014/main" id="{87DDC711-4333-43A5-AD42-014321956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874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player.myshared.ru/6/757359/slides/slide_8.jpg">
            <a:extLst>
              <a:ext uri="{FF2B5EF4-FFF2-40B4-BE49-F238E27FC236}">
                <a16:creationId xmlns:a16="http://schemas.microsoft.com/office/drawing/2014/main" id="{B7D62F5F-7ED4-4023-9509-C9A0237B8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159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player.myshared.ru/6/757359/slides/slide_9.jpg">
            <a:extLst>
              <a:ext uri="{FF2B5EF4-FFF2-40B4-BE49-F238E27FC236}">
                <a16:creationId xmlns:a16="http://schemas.microsoft.com/office/drawing/2014/main" id="{BE1AE751-4601-4B78-ACC2-4DDB70392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345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player.myshared.ru/6/757359/slides/slide_10.jpg">
            <a:extLst>
              <a:ext uri="{FF2B5EF4-FFF2-40B4-BE49-F238E27FC236}">
                <a16:creationId xmlns:a16="http://schemas.microsoft.com/office/drawing/2014/main" id="{E17FABC0-FEB8-4BC8-95F2-733626BC9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946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player.myshared.ru/6/757359/slides/slide_12.jpg">
            <a:extLst>
              <a:ext uri="{FF2B5EF4-FFF2-40B4-BE49-F238E27FC236}">
                <a16:creationId xmlns:a16="http://schemas.microsoft.com/office/drawing/2014/main" id="{E4C0D914-1994-46DD-BC2F-D7F55EA27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579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РУШЕНИЯ ПАМЯТИ ВНИМАНИЯ ИНТЕЛЛЕКТА Лекция Ассистент кафедры психиатрии">
            <a:extLst>
              <a:ext uri="{FF2B5EF4-FFF2-40B4-BE49-F238E27FC236}">
                <a16:creationId xmlns:a16="http://schemas.microsoft.com/office/drawing/2014/main" id="{154CD661-BB82-4693-B549-736D8262D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5725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346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570932-0099-4EF9-835B-F1186CABD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РАССЕЯННОСТЬ</a:t>
            </a:r>
          </a:p>
        </p:txBody>
      </p:sp>
      <p:pic>
        <p:nvPicPr>
          <p:cNvPr id="2052" name="Picture 4" descr="Мнимая и подлинная рассеянность">
            <a:extLst>
              <a:ext uri="{FF2B5EF4-FFF2-40B4-BE49-F238E27FC236}">
                <a16:creationId xmlns:a16="http://schemas.microsoft.com/office/drawing/2014/main" id="{91E4B99E-82B1-4529-9BBE-2CFD08534C0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Книга: &amp;quot;Вот какой рассеянный&amp;quot; - Самуил Маршак. Купить книгу, читать  рецензии | ISBN 978-5-17-097995-0 | Лабиринт">
            <a:extLst>
              <a:ext uri="{FF2B5EF4-FFF2-40B4-BE49-F238E27FC236}">
                <a16:creationId xmlns:a16="http://schemas.microsoft.com/office/drawing/2014/main" id="{C0FED26B-87A2-4456-982F-A54F3EC3AC1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661" y="1779104"/>
            <a:ext cx="3250096" cy="425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075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player.myshared.ru/6/757359/slides/slide_13.jpg">
            <a:extLst>
              <a:ext uri="{FF2B5EF4-FFF2-40B4-BE49-F238E27FC236}">
                <a16:creationId xmlns:a16="http://schemas.microsoft.com/office/drawing/2014/main" id="{4C7A946F-B960-4DC3-8217-A325888CE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613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layer.myshared.ru/6/757359/slides/slide_14.jpg">
            <a:extLst>
              <a:ext uri="{FF2B5EF4-FFF2-40B4-BE49-F238E27FC236}">
                <a16:creationId xmlns:a16="http://schemas.microsoft.com/office/drawing/2014/main" id="{FF347A99-0EE4-4F59-B09D-9E22986E1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952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Общая психопатология | Обучение | РОП">
            <a:extLst>
              <a:ext uri="{FF2B5EF4-FFF2-40B4-BE49-F238E27FC236}">
                <a16:creationId xmlns:a16="http://schemas.microsoft.com/office/drawing/2014/main" id="{B7403782-9D43-4048-AC3C-9837C686D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964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Презентация по психологии: &amp;quot;Интеллект человека и его виды&amp;quot; 10 класс">
            <a:extLst>
              <a:ext uri="{FF2B5EF4-FFF2-40B4-BE49-F238E27FC236}">
                <a16:creationId xmlns:a16="http://schemas.microsoft.com/office/drawing/2014/main" id="{B415271C-28A9-4D3A-B61D-6534A2A49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43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423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788C7-D49D-4A07-A2CE-8677429E8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Эмоциональный интеллект </a:t>
            </a:r>
          </a:p>
        </p:txBody>
      </p:sp>
      <p:pic>
        <p:nvPicPr>
          <p:cNvPr id="33796" name="Picture 4" descr="http://player.myshared.ru/4/316589/slides/slide_4.jpg">
            <a:extLst>
              <a:ext uri="{FF2B5EF4-FFF2-40B4-BE49-F238E27FC236}">
                <a16:creationId xmlns:a16="http://schemas.microsoft.com/office/drawing/2014/main" id="{B612A519-2DAF-48BD-9ED9-05D0A0AF607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8" name="Picture 6" descr="4 принципа эмоционального интеллекта | Пикабу">
            <a:extLst>
              <a:ext uri="{FF2B5EF4-FFF2-40B4-BE49-F238E27FC236}">
                <a16:creationId xmlns:a16="http://schemas.microsoft.com/office/drawing/2014/main" id="{57033C5E-4C05-41D2-BBA8-57D69D432A4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580322"/>
            <a:ext cx="5181600" cy="467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329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player.myshared.ru/6/757359/slides/slide_15.jpg">
            <a:extLst>
              <a:ext uri="{FF2B5EF4-FFF2-40B4-BE49-F238E27FC236}">
                <a16:creationId xmlns:a16="http://schemas.microsoft.com/office/drawing/2014/main" id="{F1C451E2-151F-450F-95B7-F19703909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799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player.myshared.ru/6/757359/slides/slide_16.jpg">
            <a:extLst>
              <a:ext uri="{FF2B5EF4-FFF2-40B4-BE49-F238E27FC236}">
                <a16:creationId xmlns:a16="http://schemas.microsoft.com/office/drawing/2014/main" id="{0834B410-6740-418B-B109-440C0EB8C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516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244E424-5637-46A4-B67A-B68E7212B716}"/>
              </a:ext>
            </a:extLst>
          </p:cNvPr>
          <p:cNvSpPr/>
          <p:nvPr/>
        </p:nvSpPr>
        <p:spPr>
          <a:xfrm>
            <a:off x="3048000" y="474345"/>
            <a:ext cx="6096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u="sng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Галлюцинация</a:t>
            </a:r>
            <a:r>
              <a:rPr lang="ru-RU" i="1" dirty="0">
                <a:solidFill>
                  <a:srgbClr val="000000"/>
                </a:solidFill>
                <a:latin typeface="Georgia" panose="02040502050405020303" pitchFamily="18" charset="0"/>
              </a:rPr>
              <a:t> </a:t>
            </a:r>
            <a:r>
              <a:rPr lang="ru-RU" dirty="0">
                <a:solidFill>
                  <a:srgbClr val="000000"/>
                </a:solidFill>
                <a:latin typeface="Georgia" panose="02040502050405020303" pitchFamily="18" charset="0"/>
              </a:rPr>
              <a:t>- это тоже пассивное, непреднамеренное воображение. У людей, психически ненормальных или не совсем здоровых, образы фантазии приобретают черты реальности. У душевнобольного они конкурируют с тем, что он действительно воспринимает. Если ему представляется давно умерший родственник, он разговаривает с ним, как с живым, ни на минуту не сомневается в реальности последнего. Такие «сны наяву» и называются галлюцинациями.</a:t>
            </a:r>
          </a:p>
          <a:p>
            <a:pPr algn="just"/>
            <a:r>
              <a:rPr lang="ru-RU" u="sng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Грезы</a:t>
            </a:r>
            <a:r>
              <a:rPr lang="ru-RU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 </a:t>
            </a:r>
            <a:r>
              <a:rPr lang="ru-RU" dirty="0">
                <a:solidFill>
                  <a:srgbClr val="000000"/>
                </a:solidFill>
                <a:latin typeface="Georgia" panose="02040502050405020303" pitchFamily="18" charset="0"/>
              </a:rPr>
              <a:t>- это пассивное, но преднамеренное воображение. Это мечты, не связанные с волей, направленной на их выполнение. Люди грезят о чем-то приятном, радостном, заманчивом, причем в грезах отчетливо видна связь фантазии с потребностями и </a:t>
            </a:r>
            <a:r>
              <a:rPr lang="ru-RU" dirty="0" err="1">
                <a:solidFill>
                  <a:srgbClr val="000000"/>
                </a:solidFill>
                <a:latin typeface="Georgia" panose="02040502050405020303" pitchFamily="18" charset="0"/>
              </a:rPr>
              <a:t>желаниямиТам</a:t>
            </a:r>
            <a:r>
              <a:rPr lang="ru-RU" dirty="0">
                <a:solidFill>
                  <a:srgbClr val="000000"/>
                </a:solidFill>
                <a:latin typeface="Georgia" panose="02040502050405020303" pitchFamily="18" charset="0"/>
              </a:rPr>
              <a:t> же..</a:t>
            </a:r>
          </a:p>
          <a:p>
            <a:pPr algn="just"/>
            <a:r>
              <a:rPr lang="ru-RU" u="sng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Мечта</a:t>
            </a:r>
            <a:r>
              <a:rPr lang="ru-RU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 </a:t>
            </a:r>
            <a:r>
              <a:rPr lang="ru-RU" dirty="0">
                <a:solidFill>
                  <a:srgbClr val="000000"/>
                </a:solidFill>
                <a:latin typeface="Georgia" panose="02040502050405020303" pitchFamily="18" charset="0"/>
              </a:rPr>
              <a:t>- создание образа желаемого будущего, необходимое условие преобразования действительности, побудительная причина, мотив деятельности, окончательное завершение которой оказалось отсроченным.</a:t>
            </a:r>
            <a:endParaRPr lang="ru-RU" b="0" i="0" dirty="0"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627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6CCCE4-3D9D-441A-BA01-CE4407281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/>
              <a:t>Синтез представлений в процессах воображения осуществляется в различных формах:</a:t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B16DD0-E577-4D8F-966F-862A7C3128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1) агглютинация</a:t>
            </a:r>
            <a:r>
              <a:rPr lang="ru-RU" i="1" dirty="0"/>
              <a:t> — </a:t>
            </a:r>
            <a:r>
              <a:rPr lang="ru-RU" dirty="0"/>
              <a:t>соединение не соединяемых в реальности качеств, свойств, частей предметов;</a:t>
            </a:r>
          </a:p>
          <a:p>
            <a:r>
              <a:rPr lang="ru-RU" dirty="0"/>
              <a:t>2) гиперболизация</a:t>
            </a:r>
            <a:r>
              <a:rPr lang="ru-RU" i="1" dirty="0"/>
              <a:t>, </a:t>
            </a:r>
            <a:r>
              <a:rPr lang="ru-RU" dirty="0"/>
              <a:t>или акцентирование — увеличение или уменьшение предмета, изменение качества его частей;</a:t>
            </a:r>
          </a:p>
          <a:p>
            <a:r>
              <a:rPr lang="ru-RU" dirty="0"/>
              <a:t>3) заострение</a:t>
            </a:r>
            <a:r>
              <a:rPr lang="ru-RU" i="1" dirty="0"/>
              <a:t> — </a:t>
            </a:r>
            <a:r>
              <a:rPr lang="ru-RU" dirty="0"/>
              <a:t>подчеркивание каких-либо признаков;</a:t>
            </a:r>
          </a:p>
          <a:p>
            <a:r>
              <a:rPr lang="ru-RU" dirty="0"/>
              <a:t>4) схематизация</a:t>
            </a:r>
            <a:r>
              <a:rPr lang="ru-RU" i="1" dirty="0"/>
              <a:t> — </a:t>
            </a:r>
            <a:r>
              <a:rPr lang="ru-RU" dirty="0"/>
              <a:t>сглаживание различий предметов и выявление черт сходства между ними;</a:t>
            </a:r>
          </a:p>
          <a:p>
            <a:r>
              <a:rPr lang="ru-RU" dirty="0"/>
              <a:t>5) типизация </a:t>
            </a:r>
            <a:r>
              <a:rPr lang="ru-RU" i="1" dirty="0"/>
              <a:t>— </a:t>
            </a:r>
            <a:r>
              <a:rPr lang="ru-RU" dirty="0"/>
              <a:t>выделение существенного, повторяющегося в однородных явлениях, и воплощение его в конкретном образе.</a:t>
            </a:r>
          </a:p>
          <a:p>
            <a:endParaRPr lang="ru-RU" dirty="0"/>
          </a:p>
        </p:txBody>
      </p:sp>
      <p:pic>
        <p:nvPicPr>
          <p:cNvPr id="1026" name="Picture 2" descr="Презентация &amp;quot;Особенности воображения у детей с нарушением речи&amp;quot; - скачать  презентации по Русскому языку">
            <a:extLst>
              <a:ext uri="{FF2B5EF4-FFF2-40B4-BE49-F238E27FC236}">
                <a16:creationId xmlns:a16="http://schemas.microsoft.com/office/drawing/2014/main" id="{074C25A1-910F-46E0-89DE-A45BD4F10AE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593056"/>
            <a:ext cx="5181600" cy="4459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8002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28C204-6447-4BC8-A419-AB0FAD23CD0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ПРИМЕРЫ</a:t>
            </a:r>
          </a:p>
        </p:txBody>
      </p:sp>
      <p:pic>
        <p:nvPicPr>
          <p:cNvPr id="7170" name="Picture 2" descr="Презентация на тему: &amp;quot;Тема: «Воображение как общая способность». Воображение  -способность к созданию в уме новых образов, представлений. -способность к  созданию в уме новых.&amp;quot;. Скачать бесплатно и без регистрации.">
            <a:extLst>
              <a:ext uri="{FF2B5EF4-FFF2-40B4-BE49-F238E27FC236}">
                <a16:creationId xmlns:a16="http://schemas.microsoft.com/office/drawing/2014/main" id="{441F5DD5-2FF9-4BD3-AA7E-F4660FAE155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28190"/>
            <a:ext cx="4618383" cy="389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Презентация на тему: &amp;quot;Тема: «Воображение как общая способность».  Воображение -способность к созданию в уме новых образов, представлений.  -способность к созданию в уме новых.&amp;quot;. Скачать бесплатно и без регистрации.">
            <a:extLst>
              <a:ext uri="{FF2B5EF4-FFF2-40B4-BE49-F238E27FC236}">
                <a16:creationId xmlns:a16="http://schemas.microsoft.com/office/drawing/2014/main" id="{734F0A0D-6C68-4652-AE0D-8DD0F50D793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28190"/>
            <a:ext cx="4946374" cy="396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68493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player.myshared.ru/6/757359/slides/slide_17.jpg">
            <a:extLst>
              <a:ext uri="{FF2B5EF4-FFF2-40B4-BE49-F238E27FC236}">
                <a16:creationId xmlns:a16="http://schemas.microsoft.com/office/drawing/2014/main" id="{F384A248-0477-4FA7-957B-2DA1BEE15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4757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player.myshared.ru/6/757359/slides/slide_18.jpg">
            <a:extLst>
              <a:ext uri="{FF2B5EF4-FFF2-40B4-BE49-F238E27FC236}">
                <a16:creationId xmlns:a16="http://schemas.microsoft.com/office/drawing/2014/main" id="{2C3A56FA-C294-4445-B69E-3326A3207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4291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player.myshared.ru/6/757359/slides/slide_19.jpg">
            <a:extLst>
              <a:ext uri="{FF2B5EF4-FFF2-40B4-BE49-F238E27FC236}">
                <a16:creationId xmlns:a16="http://schemas.microsoft.com/office/drawing/2014/main" id="{C36C3879-74CC-47C0-82D0-1FF4823E3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1072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player.myshared.ru/6/757359/slides/slide_20.jpg">
            <a:extLst>
              <a:ext uri="{FF2B5EF4-FFF2-40B4-BE49-F238E27FC236}">
                <a16:creationId xmlns:a16="http://schemas.microsoft.com/office/drawing/2014/main" id="{9C3965CB-52DD-4D8C-AB0C-35A77971B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6237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player.myshared.ru/6/757359/slides/slide_21.jpg">
            <a:extLst>
              <a:ext uri="{FF2B5EF4-FFF2-40B4-BE49-F238E27FC236}">
                <a16:creationId xmlns:a16="http://schemas.microsoft.com/office/drawing/2014/main" id="{F055C79C-6928-4EB8-B705-A8E8303D4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7840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player.myshared.ru/6/757359/slides/slide_22.jpg">
            <a:extLst>
              <a:ext uri="{FF2B5EF4-FFF2-40B4-BE49-F238E27FC236}">
                <a16:creationId xmlns:a16="http://schemas.microsoft.com/office/drawing/2014/main" id="{6FF90C95-51CD-411E-8831-39FE9960F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2309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player.myshared.ru/6/757359/slides/slide_23.jpg">
            <a:extLst>
              <a:ext uri="{FF2B5EF4-FFF2-40B4-BE49-F238E27FC236}">
                <a16:creationId xmlns:a16="http://schemas.microsoft.com/office/drawing/2014/main" id="{10EE6AB7-0938-4751-8FB5-B46DBE305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8990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8C42F8-AC6E-4E2F-B7E8-931CC548077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НАРУШЕНИЕ ПАМЯТИ</a:t>
            </a:r>
          </a:p>
        </p:txBody>
      </p:sp>
      <p:pic>
        <p:nvPicPr>
          <p:cNvPr id="6146" name="Picture 2" descr="Индивидуальные особенности и нарушения памяти">
            <a:extLst>
              <a:ext uri="{FF2B5EF4-FFF2-40B4-BE49-F238E27FC236}">
                <a16:creationId xmlns:a16="http://schemas.microsoft.com/office/drawing/2014/main" id="{73340B47-6061-4438-9595-2CA2D0E5E12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8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Нарушение памяти — чем может быть вызван этот симптом? - Популярная медицина">
            <a:extLst>
              <a:ext uri="{FF2B5EF4-FFF2-40B4-BE49-F238E27FC236}">
                <a16:creationId xmlns:a16="http://schemas.microsoft.com/office/drawing/2014/main" id="{B473959A-6799-4D21-ACC4-2E4020DB2BF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48070"/>
            <a:ext cx="3810000" cy="415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27091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675C-CA3A-4143-A172-FEE0A4ECE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1.7   Р Е Ч Ь</a:t>
            </a:r>
          </a:p>
        </p:txBody>
      </p:sp>
      <p:pic>
        <p:nvPicPr>
          <p:cNvPr id="5" name="Picture 2" descr="ЯЗЫК И РЕЧЬ. ФУНКЦИИ РЕЧИ. ВИДЫ РЕЧИ, ИХ ХАРАКТЕРИСТИКА.">
            <a:extLst>
              <a:ext uri="{FF2B5EF4-FFF2-40B4-BE49-F238E27FC236}">
                <a16:creationId xmlns:a16="http://schemas.microsoft.com/office/drawing/2014/main" id="{E517EC79-19F5-4B16-8B14-C30FFE3976E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4" y="1825625"/>
            <a:ext cx="4752975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6" name="Picture 2" descr="Познавательные психические процессы презентация, доклад, проект">
            <a:extLst>
              <a:ext uri="{FF2B5EF4-FFF2-40B4-BE49-F238E27FC236}">
                <a16:creationId xmlns:a16="http://schemas.microsoft.com/office/drawing/2014/main" id="{E64A539D-4448-4847-B677-EA85EC4BA03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6135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Какие существуют формы речи? Как они соотносятся с произведениями эпоса,  лирики и драмы? - Школьные Знания.com">
            <a:extLst>
              <a:ext uri="{FF2B5EF4-FFF2-40B4-BE49-F238E27FC236}">
                <a16:creationId xmlns:a16="http://schemas.microsoft.com/office/drawing/2014/main" id="{E577FA7A-257B-4011-B5B6-CBD7E5734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3613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A009-9A62-41AE-945F-F01B25EDC79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НАРУШЕНИЯ РЕЧИ</a:t>
            </a:r>
          </a:p>
        </p:txBody>
      </p:sp>
      <p:pic>
        <p:nvPicPr>
          <p:cNvPr id="4098" name="Picture 2" descr="Нарушения речи — собирательный термин для обозначения отклонений от речевой  нормы, принятой в данной языковой среде, полностью ил - скачать презентацию">
            <a:extLst>
              <a:ext uri="{FF2B5EF4-FFF2-40B4-BE49-F238E27FC236}">
                <a16:creationId xmlns:a16="http://schemas.microsoft.com/office/drawing/2014/main" id="{362C310B-6354-4734-81E1-FA86DC175B9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Речь. Основные понятия о речи и языке - Страница 4 из 5 - Pro-Psixology.ru">
            <a:extLst>
              <a:ext uri="{FF2B5EF4-FFF2-40B4-BE49-F238E27FC236}">
                <a16:creationId xmlns:a16="http://schemas.microsoft.com/office/drawing/2014/main" id="{FB88BDF9-394D-4B1C-9082-48451F6AE95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2" y="2007703"/>
            <a:ext cx="5277676" cy="37669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8530117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player.myshared.ru/6/757359/slides/slide_24.jpg">
            <a:extLst>
              <a:ext uri="{FF2B5EF4-FFF2-40B4-BE49-F238E27FC236}">
                <a16:creationId xmlns:a16="http://schemas.microsoft.com/office/drawing/2014/main" id="{AD522C85-77AA-44D1-9D0B-90BE7DB15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01862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player.myshared.ru/6/757359/slides/slide_25.jpg">
            <a:extLst>
              <a:ext uri="{FF2B5EF4-FFF2-40B4-BE49-F238E27FC236}">
                <a16:creationId xmlns:a16="http://schemas.microsoft.com/office/drawing/2014/main" id="{1E39E76E-AC00-4F35-AC7B-7A92A7AA4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5180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player.myshared.ru/6/757359/slides/slide_26.jpg">
            <a:extLst>
              <a:ext uri="{FF2B5EF4-FFF2-40B4-BE49-F238E27FC236}">
                <a16:creationId xmlns:a16="http://schemas.microsoft.com/office/drawing/2014/main" id="{8B6908EC-0AA4-4965-AE80-1AA17EB05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048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player.myshared.ru/6/757359/slides/slide_27.jpg">
            <a:extLst>
              <a:ext uri="{FF2B5EF4-FFF2-40B4-BE49-F238E27FC236}">
                <a16:creationId xmlns:a16="http://schemas.microsoft.com/office/drawing/2014/main" id="{93138E46-AA63-450D-BE45-492EDC8D9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8653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250</Words>
  <Application>Microsoft Office PowerPoint</Application>
  <PresentationFormat>Широкоэкранный</PresentationFormat>
  <Paragraphs>15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4" baseType="lpstr">
      <vt:lpstr>Arial</vt:lpstr>
      <vt:lpstr>Calibri</vt:lpstr>
      <vt:lpstr>Calibri Light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РАССЕЯННОСТЬ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Эмоциональный интеллект </vt:lpstr>
      <vt:lpstr>Презентация PowerPoint</vt:lpstr>
      <vt:lpstr>Презентация PowerPoint</vt:lpstr>
      <vt:lpstr>Презентация PowerPoint</vt:lpstr>
      <vt:lpstr>Синтез представлений в процессах воображения осуществляется в различных формах: </vt:lpstr>
      <vt:lpstr>ПРИМЕРЫ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НАРУШЕНИЕ ПАМЯТИ</vt:lpstr>
      <vt:lpstr>1.7   Р Е Ч Ь</vt:lpstr>
      <vt:lpstr>Презентация PowerPoint</vt:lpstr>
      <vt:lpstr>НАРУШЕНИЯ РЕЧИ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22</cp:revision>
  <dcterms:created xsi:type="dcterms:W3CDTF">2022-02-06T09:40:10Z</dcterms:created>
  <dcterms:modified xsi:type="dcterms:W3CDTF">2022-02-08T08:52:09Z</dcterms:modified>
</cp:coreProperties>
</file>